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8" r:id="rId4"/>
    <p:sldId id="276" r:id="rId5"/>
    <p:sldId id="277" r:id="rId6"/>
    <p:sldId id="266" r:id="rId7"/>
    <p:sldId id="265" r:id="rId8"/>
  </p:sldIdLst>
  <p:sldSz cx="9144000" cy="5143500" type="screen16x9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7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78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A987C74-9B87-48EA-87DB-3B4D90FDA6FB}" type="datetimeFigureOut">
              <a:rPr lang="en-US"/>
              <a:pPr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FE243B3-82BB-4A78-A2EC-1AD13E3828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246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7C89A40-44CF-42AA-958E-E1A8E8771DA0}" type="datetimeFigureOut">
              <a:rPr lang="en-US"/>
              <a:pPr/>
              <a:t>1/9/2019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CEFA303-CB5F-46FD-B8A6-E8FADA7427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93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2BA66D-5D11-4248-980D-23341100A154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6126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3995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78853" y="304073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DF7AE9-8E12-43B1-A72D-46598C370B62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7CF90BB2-41B0-4945-B384-F2F41C3208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9704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803D17-98E3-463B-B5A7-D9AB1E9D8CC7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FE2AC09F-B5EF-4866-86C5-7DCF1C9D4E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0448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53FB6B-51D4-4F5F-ACED-6790E06E0F27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E3CC56FA-1C8F-436D-85AE-AD43775E57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31325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39956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78853" y="30407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26C27A-9B41-4F57-B6F0-2142E65769A6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01338646-C44E-4FE7-A8E0-48EBB5814C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466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D8A0B8-D885-44B0-A504-25A003AF491B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8F09332E-FB7C-47B6-B10C-412EEFC35F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7401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114" y="1125503"/>
            <a:ext cx="7772400" cy="16678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7114" y="646665"/>
            <a:ext cx="7772400" cy="47883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8A7DD9-F375-4AEF-A760-4659450273BF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B781C2CE-2205-47A3-BA71-A0172B6C39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330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4BE710-67C8-45D7-8B6E-74E2FD26A892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61BEB44E-35F5-43E4-8017-6EFB23B522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6433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853" y="30407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2D5ACA-399E-4571-8E48-F78BA88A7E5F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156ACED3-6CF1-4E41-908A-DD75FB2A97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7763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D28B53-5DCF-4908-9C1A-D0F2BEDA17B4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5323ED2D-BC20-4150-BCC4-7EF6A869D2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8662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897676-5239-4A1D-82BF-569ECC2CA4C1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2E532377-E869-4339-83F7-CA0A789E77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0585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24706"/>
            <a:ext cx="3008313" cy="871538"/>
          </a:xfrm>
        </p:spPr>
        <p:txBody>
          <a:bodyPr anchor="b"/>
          <a:lstStyle>
            <a:lvl1pPr algn="l">
              <a:defRPr sz="2000" b="1">
                <a:solidFill>
                  <a:srgbClr val="7F7F7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24706"/>
            <a:ext cx="5111750" cy="39699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23044"/>
            <a:ext cx="3008313" cy="3071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CB8CAD-64F2-4849-8ECB-FFA4EA77ED8C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06EF31CD-1F87-4355-A7CB-46F97F786E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73737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8B511A-7488-4911-99E1-CE4C1EB78035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www.ucps.k12.nc.us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57C10327-0180-4737-B10A-4A1CCB67EC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5372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-36513" y="-46038"/>
            <a:ext cx="300038" cy="1208088"/>
          </a:xfrm>
          <a:prstGeom prst="rect">
            <a:avLst/>
          </a:prstGeom>
          <a:solidFill>
            <a:srgbClr val="BFBFBF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9425" y="30480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875E1147-4FD8-4141-B0F7-70626C37F30C}" type="datetime1">
              <a:rPr lang="en-US"/>
              <a:pPr/>
              <a:t>1/9/2019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54663" y="4783138"/>
            <a:ext cx="2895600" cy="27305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www.ucps.k12.nc.us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 i="1">
                <a:solidFill>
                  <a:srgbClr val="D9D9D9"/>
                </a:solidFill>
                <a:latin typeface="Arial Black" pitchFamily="34" charset="0"/>
              </a:defRPr>
            </a:lvl1pPr>
          </a:lstStyle>
          <a:p>
            <a:fld id="{536213C6-8500-4EC5-ACAB-D3974BAAE612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2" name="Picture 8" descr="UCPS_Logo_White_GIG_Tagline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750" y="42863"/>
            <a:ext cx="1457325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-247650" y="136525"/>
            <a:ext cx="9528175" cy="431800"/>
          </a:xfrm>
          <a:prstGeom prst="rect">
            <a:avLst/>
          </a:prstGeom>
          <a:solidFill>
            <a:srgbClr val="4F6228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1034" name="Picture 11" descr="UCPS_Logo_White_GIG_Tagline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401" b="26401"/>
          <a:stretch>
            <a:fillRect/>
          </a:stretch>
        </p:blipFill>
        <p:spPr bwMode="auto">
          <a:xfrm>
            <a:off x="555625" y="114300"/>
            <a:ext cx="1195388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6680200" y="4878388"/>
            <a:ext cx="71438" cy="698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4825" y="4878388"/>
            <a:ext cx="73025" cy="698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031038" y="4878388"/>
            <a:ext cx="73025" cy="698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199313" y="4878388"/>
            <a:ext cx="71437" cy="6985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-36513" y="4976813"/>
            <a:ext cx="9180513" cy="166687"/>
          </a:xfrm>
          <a:prstGeom prst="rect">
            <a:avLst/>
          </a:prstGeom>
          <a:solidFill>
            <a:srgbClr val="F79646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40" name="TextBox 2"/>
          <p:cNvSpPr txBox="1">
            <a:spLocks noChangeArrowheads="1"/>
          </p:cNvSpPr>
          <p:nvPr/>
        </p:nvSpPr>
        <p:spPr bwMode="auto">
          <a:xfrm>
            <a:off x="5661025" y="271463"/>
            <a:ext cx="32194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sz="1000" dirty="0" smtClean="0">
                <a:solidFill>
                  <a:schemeClr val="bg1"/>
                </a:solidFill>
              </a:rPr>
              <a:t>Growing</a:t>
            </a:r>
            <a:r>
              <a:rPr lang="en-US" sz="1000" baseline="0" dirty="0" smtClean="0">
                <a:solidFill>
                  <a:schemeClr val="bg1"/>
                </a:solidFill>
              </a:rPr>
              <a:t> Possibilities.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000" kern="1200" cap="all">
          <a:solidFill>
            <a:srgbClr val="4F6228"/>
          </a:solidFill>
          <a:latin typeface="+mj-lt"/>
          <a:ea typeface="ＭＳ Ｐゴシック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000">
          <a:solidFill>
            <a:srgbClr val="4F6228"/>
          </a:solidFill>
          <a:latin typeface="Arial Black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b="1" kern="1200">
          <a:solidFill>
            <a:srgbClr val="7F7F7F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4F6228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4F6228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4F6228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4F6228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1616423"/>
            <a:ext cx="6161876" cy="2936579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Strategic Theme: </a:t>
            </a:r>
          </a:p>
          <a:p>
            <a:r>
              <a:rPr lang="en-US" altLang="en-US" sz="2800" dirty="0" smtClean="0">
                <a:solidFill>
                  <a:schemeClr val="tx1"/>
                </a:solidFill>
              </a:rPr>
              <a:t>Enhance Academic Programs to Meet the Needs of All Students</a:t>
            </a:r>
            <a:r>
              <a:rPr lang="en-US" altLang="en-US" dirty="0" smtClean="0">
                <a:solidFill>
                  <a:schemeClr val="tx1"/>
                </a:solidFill>
              </a:rPr>
              <a:t>: </a:t>
            </a:r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1800" dirty="0" smtClean="0">
                <a:solidFill>
                  <a:schemeClr val="tx1"/>
                </a:solidFill>
              </a:rPr>
              <a:t>Executive </a:t>
            </a:r>
            <a:r>
              <a:rPr lang="en-US" altLang="en-US" sz="1800" dirty="0">
                <a:solidFill>
                  <a:schemeClr val="tx1"/>
                </a:solidFill>
              </a:rPr>
              <a:t>Sponsor – </a:t>
            </a:r>
            <a:r>
              <a:rPr lang="en-US" altLang="en-US" sz="1800" dirty="0" smtClean="0">
                <a:solidFill>
                  <a:schemeClr val="tx1"/>
                </a:solidFill>
              </a:rPr>
              <a:t>Dr. Brad Breedlove</a:t>
            </a:r>
            <a:endParaRPr lang="en-US" altLang="en-US" sz="1800" dirty="0">
              <a:solidFill>
                <a:schemeClr val="tx1"/>
              </a:solidFill>
            </a:endParaRPr>
          </a:p>
          <a:p>
            <a:r>
              <a:rPr lang="en-US" altLang="en-US" sz="1800" dirty="0">
                <a:solidFill>
                  <a:schemeClr val="tx1"/>
                </a:solidFill>
              </a:rPr>
              <a:t>Initiative Owner – </a:t>
            </a:r>
            <a:r>
              <a:rPr lang="en-US" altLang="en-US" sz="1800" dirty="0" smtClean="0">
                <a:solidFill>
                  <a:schemeClr val="tx1"/>
                </a:solidFill>
              </a:rPr>
              <a:t>Dr. Sam Basden</a:t>
            </a:r>
          </a:p>
          <a:p>
            <a:r>
              <a:rPr lang="en-US" altLang="en-US" sz="1800" dirty="0">
                <a:solidFill>
                  <a:schemeClr val="tx1"/>
                </a:solidFill>
              </a:rPr>
              <a:t>Strategic Plan 2017-2022</a:t>
            </a:r>
          </a:p>
          <a:p>
            <a:endParaRPr lang="en-US" altLang="en-US" sz="18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8853" y="729464"/>
            <a:ext cx="8229600" cy="650985"/>
          </a:xfrm>
        </p:spPr>
        <p:txBody>
          <a:bodyPr>
            <a:noAutofit/>
          </a:bodyPr>
          <a:lstStyle/>
          <a:p>
            <a:r>
              <a:rPr lang="en-US" altLang="en-US" sz="3200" dirty="0" smtClean="0">
                <a:solidFill>
                  <a:srgbClr val="4D7021"/>
                </a:solidFill>
              </a:rPr>
              <a:t/>
            </a:r>
            <a:br>
              <a:rPr lang="en-US" altLang="en-US" sz="3200" dirty="0" smtClean="0">
                <a:solidFill>
                  <a:srgbClr val="4D7021"/>
                </a:solidFill>
              </a:rPr>
            </a:br>
            <a:r>
              <a:rPr lang="en-US" altLang="en-US" sz="3200" dirty="0" smtClean="0">
                <a:solidFill>
                  <a:srgbClr val="4D7021"/>
                </a:solidFill>
              </a:rPr>
              <a:t>Strategic </a:t>
            </a:r>
            <a:r>
              <a:rPr lang="en-US" altLang="en-US" sz="3200" dirty="0">
                <a:solidFill>
                  <a:srgbClr val="4D7021"/>
                </a:solidFill>
              </a:rPr>
              <a:t>Plan Update</a:t>
            </a:r>
            <a:br>
              <a:rPr lang="en-US" altLang="en-US" sz="3200" dirty="0">
                <a:solidFill>
                  <a:srgbClr val="4D7021"/>
                </a:solidFill>
              </a:rPr>
            </a:b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792720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1011236"/>
            <a:ext cx="8229600" cy="150813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Strategic Initiative </a:t>
            </a:r>
            <a:br>
              <a:rPr lang="en-US" sz="3200" dirty="0">
                <a:solidFill>
                  <a:schemeClr val="accent3">
                    <a:lumMod val="50000"/>
                  </a:schemeClr>
                </a:solidFill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i="1" dirty="0" smtClean="0">
                <a:solidFill>
                  <a:schemeClr val="bg1">
                    <a:lumMod val="75000"/>
                  </a:schemeClr>
                </a:solidFill>
              </a:rPr>
              <a:t>1a</a:t>
            </a:r>
            <a:r>
              <a:rPr lang="en-US" altLang="en-US" i="1" dirty="0">
                <a:solidFill>
                  <a:schemeClr val="bg1">
                    <a:lumMod val="75000"/>
                  </a:schemeClr>
                </a:solidFill>
              </a:rPr>
              <a:t>. </a:t>
            </a:r>
            <a:r>
              <a:rPr lang="en-US" altLang="en-US" i="1" dirty="0" smtClean="0">
                <a:solidFill>
                  <a:schemeClr val="bg1">
                    <a:lumMod val="75000"/>
                  </a:schemeClr>
                </a:solidFill>
              </a:rPr>
              <a:t>Improve the Instructional Leadership capacity of </a:t>
            </a:r>
            <a:r>
              <a:rPr lang="en-US" altLang="en-US" i="1" dirty="0" smtClean="0">
                <a:solidFill>
                  <a:schemeClr val="bg1">
                    <a:lumMod val="65000"/>
                  </a:schemeClr>
                </a:solidFill>
              </a:rPr>
              <a:t>UCPS</a:t>
            </a:r>
            <a:r>
              <a:rPr lang="en-US" altLang="en-US" i="1" dirty="0" smtClean="0">
                <a:solidFill>
                  <a:schemeClr val="bg1">
                    <a:lumMod val="75000"/>
                  </a:schemeClr>
                </a:solidFill>
              </a:rPr>
              <a:t> district and school leaders</a:t>
            </a:r>
          </a:p>
          <a:p>
            <a:pPr marL="0" indent="0">
              <a:buNone/>
            </a:pPr>
            <a:r>
              <a:rPr lang="en-US" altLang="en-US" i="1" dirty="0">
                <a:solidFill>
                  <a:schemeClr val="tx1"/>
                </a:solidFill>
              </a:rPr>
              <a:t>1</a:t>
            </a:r>
            <a:r>
              <a:rPr lang="en-US" altLang="en-US" i="1" dirty="0" smtClean="0">
                <a:solidFill>
                  <a:schemeClr val="tx1"/>
                </a:solidFill>
              </a:rPr>
              <a:t>b. Assist schools in providing all students with consistent access to a variety of educational opportunities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332E-FB7C-47B6-B10C-412EEFC35FA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73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8486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Previous STATE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94001"/>
            <a:ext cx="4038600" cy="3520026"/>
          </a:xfrm>
        </p:spPr>
        <p:txBody>
          <a:bodyPr/>
          <a:lstStyle/>
          <a:p>
            <a:r>
              <a:rPr lang="en-US" sz="1800" b="0" dirty="0" smtClean="0">
                <a:solidFill>
                  <a:schemeClr val="tx1"/>
                </a:solidFill>
              </a:rPr>
              <a:t>Various factors impact access to advanced programs and courses</a:t>
            </a:r>
          </a:p>
          <a:p>
            <a:r>
              <a:rPr lang="en-US" sz="1800" b="0" dirty="0" smtClean="0">
                <a:solidFill>
                  <a:schemeClr val="tx1"/>
                </a:solidFill>
              </a:rPr>
              <a:t>Teachers, counselors, and media specialists work independently to prepare graduates for post-secondary success</a:t>
            </a:r>
          </a:p>
          <a:p>
            <a:r>
              <a:rPr lang="en-US" sz="1800" b="0" dirty="0" smtClean="0">
                <a:solidFill>
                  <a:schemeClr val="tx1"/>
                </a:solidFill>
              </a:rPr>
              <a:t>Limited vertical alignment with academic programming</a:t>
            </a:r>
          </a:p>
          <a:p>
            <a:r>
              <a:rPr lang="en-US" sz="1800" b="0" dirty="0" smtClean="0">
                <a:solidFill>
                  <a:schemeClr val="tx1"/>
                </a:solidFill>
              </a:rPr>
              <a:t>Limited data collection regarding current needs and post-graduate destinations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332E-FB7C-47B6-B10C-412EEFC35FA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455736"/>
            <a:ext cx="3954463" cy="3327402"/>
          </a:xfrm>
        </p:spPr>
      </p:pic>
    </p:spTree>
    <p:extLst>
      <p:ext uri="{BB962C8B-B14F-4D97-AF65-F5344CB8AC3E}">
        <p14:creationId xmlns:p14="http://schemas.microsoft.com/office/powerpoint/2010/main" val="22522343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8486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Desired State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3063" y="1278673"/>
            <a:ext cx="4038600" cy="3691195"/>
          </a:xfrm>
        </p:spPr>
        <p:txBody>
          <a:bodyPr>
            <a:normAutofit fontScale="92500" lnSpcReduction="20000"/>
          </a:bodyPr>
          <a:lstStyle/>
          <a:p>
            <a:r>
              <a:rPr lang="en-US" sz="1800" b="0" dirty="0" smtClean="0">
                <a:solidFill>
                  <a:schemeClr val="tx1"/>
                </a:solidFill>
              </a:rPr>
              <a:t>Improved access </a:t>
            </a:r>
            <a:r>
              <a:rPr lang="en-US" sz="1800" b="0" dirty="0">
                <a:solidFill>
                  <a:schemeClr val="tx1"/>
                </a:solidFill>
              </a:rPr>
              <a:t>to rigorous academic programming is available across all grades, schools, and demographics</a:t>
            </a:r>
          </a:p>
          <a:p>
            <a:r>
              <a:rPr lang="en-US" sz="1800" b="0" dirty="0">
                <a:solidFill>
                  <a:schemeClr val="tx1"/>
                </a:solidFill>
              </a:rPr>
              <a:t>Training, resources and teaming opportunities provide consistent support across the classroom, counseling office, and media centers</a:t>
            </a:r>
          </a:p>
          <a:p>
            <a:r>
              <a:rPr lang="en-US" sz="1800" b="0" dirty="0">
                <a:solidFill>
                  <a:schemeClr val="tx1"/>
                </a:solidFill>
              </a:rPr>
              <a:t>Academic programs will align vertically to help ensure student success across grade-levels and campuses</a:t>
            </a:r>
          </a:p>
          <a:p>
            <a:r>
              <a:rPr lang="en-US" sz="1800" b="0" dirty="0">
                <a:solidFill>
                  <a:schemeClr val="tx1"/>
                </a:solidFill>
              </a:rPr>
              <a:t>Data related to the needs of both current students and graduates will drive academic planning and programming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332E-FB7C-47B6-B10C-412EEFC35FA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664" y="1070518"/>
            <a:ext cx="4038600" cy="3696746"/>
          </a:xfrm>
        </p:spPr>
      </p:pic>
    </p:spTree>
    <p:extLst>
      <p:ext uri="{BB962C8B-B14F-4D97-AF65-F5344CB8AC3E}">
        <p14:creationId xmlns:p14="http://schemas.microsoft.com/office/powerpoint/2010/main" val="99744405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853" y="586332"/>
            <a:ext cx="8229600" cy="37648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Performance Indicators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u="sng" dirty="0" smtClean="0"/>
              <a:t>2017-2018</a:t>
            </a:r>
            <a:endParaRPr lang="en-US" u="sng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03666659"/>
              </p:ext>
            </p:extLst>
          </p:nvPr>
        </p:nvGraphicFramePr>
        <p:xfrm>
          <a:off x="457200" y="1630363"/>
          <a:ext cx="4040188" cy="31368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4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327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spc="-25" dirty="0" smtClean="0">
                          <a:solidFill>
                            <a:schemeClr val="tx1"/>
                          </a:solidFill>
                          <a:effectLst/>
                        </a:rPr>
                        <a:t>Provide</a:t>
                      </a:r>
                      <a:r>
                        <a:rPr lang="en-US" sz="1800" b="1" spc="-25" baseline="0" dirty="0" smtClean="0">
                          <a:solidFill>
                            <a:schemeClr val="tx1"/>
                          </a:solidFill>
                          <a:effectLst/>
                        </a:rPr>
                        <a:t> Training for all staff on college career readiness</a:t>
                      </a:r>
                      <a:endParaRPr lang="en-US" sz="1800" b="1" i="1" spc="-25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0359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spc="-25" baseline="0" dirty="0" smtClean="0">
                          <a:effectLst/>
                        </a:rPr>
                        <a:t>Increase enrollment in underrepresented groups in advanced programs/courses (AIG, AP, Dual Language, etc.)</a:t>
                      </a:r>
                      <a:endParaRPr lang="en-US" sz="1800" b="1" i="1" spc="-25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27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spc="-25" baseline="0" dirty="0" smtClean="0">
                          <a:effectLst/>
                        </a:rPr>
                        <a:t>Create K-12 Dual Language Immersion Program</a:t>
                      </a:r>
                      <a:endParaRPr lang="en-US" sz="1800" b="1" i="1" spc="-25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u="sng" dirty="0" smtClean="0"/>
              <a:t>2018-2019</a:t>
            </a:r>
            <a:endParaRPr lang="en-US" u="sng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50976915"/>
              </p:ext>
            </p:extLst>
          </p:nvPr>
        </p:nvGraphicFramePr>
        <p:xfrm>
          <a:off x="4645025" y="1630363"/>
          <a:ext cx="4041775" cy="31670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41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19492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spc="-25" baseline="0" dirty="0" smtClean="0">
                          <a:solidFill>
                            <a:schemeClr val="tx1"/>
                          </a:solidFill>
                          <a:effectLst/>
                        </a:rPr>
                        <a:t>Gather Data on current conditions and post graduate experiences to aide in redesign efforts</a:t>
                      </a:r>
                      <a:endParaRPr lang="en-US" sz="1600" b="1" i="1" spc="-25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2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spc="-25" baseline="0" dirty="0" smtClean="0">
                          <a:effectLst/>
                        </a:rPr>
                        <a:t>Create College/Career Readiness centers in High School media centers</a:t>
                      </a:r>
                      <a:endParaRPr lang="en-US" sz="1600" b="1" i="1" spc="-25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4225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spc="-25" baseline="0" dirty="0" smtClean="0">
                          <a:effectLst/>
                        </a:rPr>
                        <a:t>Create Task Force to assess UCPS Pre-K programs and opportunities</a:t>
                      </a:r>
                      <a:endParaRPr lang="en-US" sz="1600" b="1" i="1" spc="-25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957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="1" spc="-25" baseline="0" dirty="0" smtClean="0">
                          <a:effectLst/>
                        </a:rPr>
                        <a:t>Create Interactive UCPS Program of Studies</a:t>
                      </a:r>
                      <a:endParaRPr lang="en-US" sz="1600" b="1" i="1" spc="-25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www.ucps.k12.nc.us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ACED3-6CF1-4E41-908A-DD75FB2A97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093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733"/>
            <a:ext cx="8229600" cy="85725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Status</a:t>
            </a:r>
            <a:endParaRPr lang="en-US" sz="3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91C66E3-9FD7-A442-A191-D97F46A673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238320"/>
              </p:ext>
            </p:extLst>
          </p:nvPr>
        </p:nvGraphicFramePr>
        <p:xfrm>
          <a:off x="457200" y="974159"/>
          <a:ext cx="8229600" cy="387762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741268">
                  <a:extLst>
                    <a:ext uri="{9D8B030D-6E8A-4147-A177-3AD203B41FA5}">
                      <a16:colId xmlns:a16="http://schemas.microsoft.com/office/drawing/2014/main" val="420985210"/>
                    </a:ext>
                  </a:extLst>
                </a:gridCol>
                <a:gridCol w="1488332">
                  <a:extLst>
                    <a:ext uri="{9D8B030D-6E8A-4147-A177-3AD203B41FA5}">
                      <a16:colId xmlns:a16="http://schemas.microsoft.com/office/drawing/2014/main" val="4266334337"/>
                    </a:ext>
                  </a:extLst>
                </a:gridCol>
              </a:tblGrid>
              <a:tr h="378201">
                <a:tc>
                  <a:txBody>
                    <a:bodyPr/>
                    <a:lstStyle/>
                    <a:p>
                      <a:r>
                        <a:rPr lang="en-US" dirty="0"/>
                        <a:t>Milestone Deliverable or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Progress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232523"/>
                  </a:ext>
                </a:extLst>
              </a:tr>
              <a:tr h="520027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b="1" i="1" spc="-25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</a:t>
                      </a:r>
                      <a:r>
                        <a:rPr lang="en-US" sz="15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Training</a:t>
                      </a:r>
                      <a:r>
                        <a:rPr lang="en-US" sz="15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for all staff on college career readiness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sz="9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853061"/>
                  </a:ext>
                </a:extLst>
              </a:tr>
              <a:tr h="51107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enrollment </a:t>
                      </a:r>
                      <a:r>
                        <a:rPr lang="en-US" sz="15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underrepresented groups 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713758"/>
                  </a:ext>
                </a:extLst>
              </a:tr>
              <a:tr h="51107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</a:t>
                      </a:r>
                      <a:r>
                        <a:rPr lang="en-US" sz="15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K-12 Dual Language Immersion Program</a:t>
                      </a:r>
                      <a:endParaRPr lang="en-US" sz="1500" b="1" i="1" spc="-25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507144"/>
                  </a:ext>
                </a:extLst>
              </a:tr>
              <a:tr h="511079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5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Gather Data</a:t>
                      </a:r>
                      <a:r>
                        <a:rPr lang="en-US" sz="15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on current conditions and post graduate 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270224"/>
                  </a:ext>
                </a:extLst>
              </a:tr>
              <a:tr h="51107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 </a:t>
                      </a:r>
                      <a:r>
                        <a:rPr lang="en-US" sz="15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College/Career Readiness centers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079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</a:t>
                      </a:r>
                      <a:r>
                        <a:rPr lang="en-US" sz="15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Task Force to assess UCPS Pre-K 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0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i="1" spc="-25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</a:t>
                      </a:r>
                      <a:r>
                        <a:rPr lang="en-US" sz="1500" b="0" i="1" spc="-25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Interactive UCPS Program of Studies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455842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577146"/>
            <a:ext cx="2133600" cy="274637"/>
          </a:xfrm>
        </p:spPr>
        <p:txBody>
          <a:bodyPr/>
          <a:lstStyle/>
          <a:p>
            <a:fld id="{CCAA5368-009B-447E-8D84-A3C3B5DA5F2D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922C82E-E4FD-7B41-819F-65779DAABD10}"/>
              </a:ext>
            </a:extLst>
          </p:cNvPr>
          <p:cNvSpPr/>
          <p:nvPr/>
        </p:nvSpPr>
        <p:spPr>
          <a:xfrm>
            <a:off x="3060070" y="641236"/>
            <a:ext cx="298765" cy="280657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DCD20D-55C7-984E-B64F-E16CEB90AE55}"/>
              </a:ext>
            </a:extLst>
          </p:cNvPr>
          <p:cNvSpPr txBox="1"/>
          <p:nvPr/>
        </p:nvSpPr>
        <p:spPr>
          <a:xfrm>
            <a:off x="3381060" y="616785"/>
            <a:ext cx="1321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Completed</a:t>
            </a:r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9C3C81B-5913-3842-831C-018D93E41F18}"/>
              </a:ext>
            </a:extLst>
          </p:cNvPr>
          <p:cNvSpPr/>
          <p:nvPr/>
        </p:nvSpPr>
        <p:spPr>
          <a:xfrm>
            <a:off x="4813428" y="647024"/>
            <a:ext cx="298765" cy="28065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1E1FD54-7AF8-1C47-9EE1-ABEE72695185}"/>
              </a:ext>
            </a:extLst>
          </p:cNvPr>
          <p:cNvSpPr txBox="1"/>
          <p:nvPr/>
        </p:nvSpPr>
        <p:spPr>
          <a:xfrm>
            <a:off x="5127147" y="612288"/>
            <a:ext cx="13218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 progress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41DDC12-2F3F-5D41-8940-37D94E32E164}"/>
              </a:ext>
            </a:extLst>
          </p:cNvPr>
          <p:cNvSpPr/>
          <p:nvPr/>
        </p:nvSpPr>
        <p:spPr>
          <a:xfrm>
            <a:off x="6762672" y="626477"/>
            <a:ext cx="298765" cy="28065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F82FCFB-4CCA-4045-A510-8A79CF240265}"/>
              </a:ext>
            </a:extLst>
          </p:cNvPr>
          <p:cNvSpPr txBox="1"/>
          <p:nvPr/>
        </p:nvSpPr>
        <p:spPr>
          <a:xfrm>
            <a:off x="7158275" y="597529"/>
            <a:ext cx="15285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Not yet started</a:t>
            </a: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9C3C81B-5913-3842-831C-018D93E41F18}"/>
              </a:ext>
            </a:extLst>
          </p:cNvPr>
          <p:cNvSpPr/>
          <p:nvPr/>
        </p:nvSpPr>
        <p:spPr>
          <a:xfrm>
            <a:off x="7749828" y="1474556"/>
            <a:ext cx="298765" cy="28065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922C82E-E4FD-7B41-819F-65779DAABD10}"/>
              </a:ext>
            </a:extLst>
          </p:cNvPr>
          <p:cNvSpPr/>
          <p:nvPr/>
        </p:nvSpPr>
        <p:spPr>
          <a:xfrm>
            <a:off x="7474389" y="1970418"/>
            <a:ext cx="298765" cy="280657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9C3C81B-5913-3842-831C-018D93E41F18}"/>
              </a:ext>
            </a:extLst>
          </p:cNvPr>
          <p:cNvSpPr/>
          <p:nvPr/>
        </p:nvSpPr>
        <p:spPr>
          <a:xfrm>
            <a:off x="8080594" y="1970417"/>
            <a:ext cx="298765" cy="28065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9C3C81B-5913-3842-831C-018D93E41F18}"/>
              </a:ext>
            </a:extLst>
          </p:cNvPr>
          <p:cNvSpPr/>
          <p:nvPr/>
        </p:nvSpPr>
        <p:spPr>
          <a:xfrm>
            <a:off x="7751972" y="2489979"/>
            <a:ext cx="298765" cy="28065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41DDC12-2F3F-5D41-8940-37D94E32E164}"/>
              </a:ext>
            </a:extLst>
          </p:cNvPr>
          <p:cNvSpPr/>
          <p:nvPr/>
        </p:nvSpPr>
        <p:spPr>
          <a:xfrm>
            <a:off x="7751972" y="3008260"/>
            <a:ext cx="298765" cy="28065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9C3C81B-5913-3842-831C-018D93E41F18}"/>
              </a:ext>
            </a:extLst>
          </p:cNvPr>
          <p:cNvSpPr/>
          <p:nvPr/>
        </p:nvSpPr>
        <p:spPr>
          <a:xfrm>
            <a:off x="7479560" y="3505402"/>
            <a:ext cx="298765" cy="280657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41DDC12-2F3F-5D41-8940-37D94E32E164}"/>
              </a:ext>
            </a:extLst>
          </p:cNvPr>
          <p:cNvSpPr/>
          <p:nvPr/>
        </p:nvSpPr>
        <p:spPr>
          <a:xfrm>
            <a:off x="7751972" y="4002555"/>
            <a:ext cx="298765" cy="28065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41DDC12-2F3F-5D41-8940-37D94E32E164}"/>
              </a:ext>
            </a:extLst>
          </p:cNvPr>
          <p:cNvSpPr/>
          <p:nvPr/>
        </p:nvSpPr>
        <p:spPr>
          <a:xfrm>
            <a:off x="7749827" y="4436817"/>
            <a:ext cx="298765" cy="28065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41DDC12-2F3F-5D41-8940-37D94E32E164}"/>
              </a:ext>
            </a:extLst>
          </p:cNvPr>
          <p:cNvSpPr/>
          <p:nvPr/>
        </p:nvSpPr>
        <p:spPr>
          <a:xfrm>
            <a:off x="8069892" y="3498136"/>
            <a:ext cx="298765" cy="280657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0148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637129"/>
            <a:ext cx="8229600" cy="707923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Enhance Academic Programs</a:t>
            </a:r>
            <a:r>
              <a:rPr lang="en-US" altLang="en-US" dirty="0">
                <a:solidFill>
                  <a:schemeClr val="tx1"/>
                </a:solidFill>
              </a:rPr>
              <a:t/>
            </a:r>
            <a:br>
              <a:rPr lang="en-US" altLang="en-US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QUESTIONS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www.ucps.k12.nc.us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9332E-FB7C-47B6-B10C-412EEFC35FA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1799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CPS PowerPoint Template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UCPS PowerPoint Template 2015</Template>
  <TotalTime>16518</TotalTime>
  <Words>323</Words>
  <Application>Microsoft Office PowerPoint</Application>
  <PresentationFormat>On-screen Show (16:9)</PresentationFormat>
  <Paragraphs>58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Arial Black</vt:lpstr>
      <vt:lpstr>Calibri</vt:lpstr>
      <vt:lpstr>Times New Roman</vt:lpstr>
      <vt:lpstr>UCPS PowerPoint Template 2015</vt:lpstr>
      <vt:lpstr> Strategic Plan Update </vt:lpstr>
      <vt:lpstr>Strategic Initiative  </vt:lpstr>
      <vt:lpstr>Previous STATE</vt:lpstr>
      <vt:lpstr>Desired State</vt:lpstr>
      <vt:lpstr>Performance Indicators</vt:lpstr>
      <vt:lpstr>Status</vt:lpstr>
      <vt:lpstr>Enhance Academic Programs </vt:lpstr>
    </vt:vector>
  </TitlesOfParts>
  <Company>Union County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UCPS Website Focus Group  June 3, 2015</dc:title>
  <dc:creator>Tahira Stalberte</dc:creator>
  <cp:lastModifiedBy>Michele Morris</cp:lastModifiedBy>
  <cp:revision>80</cp:revision>
  <cp:lastPrinted>2018-10-08T12:13:20Z</cp:lastPrinted>
  <dcterms:created xsi:type="dcterms:W3CDTF">2015-06-02T13:19:10Z</dcterms:created>
  <dcterms:modified xsi:type="dcterms:W3CDTF">2019-01-09T20:59:58Z</dcterms:modified>
</cp:coreProperties>
</file>